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65" r:id="rId3"/>
    <p:sldId id="270" r:id="rId4"/>
    <p:sldId id="266" r:id="rId5"/>
    <p:sldId id="269" r:id="rId6"/>
    <p:sldId id="259" r:id="rId7"/>
    <p:sldId id="262" r:id="rId8"/>
    <p:sldId id="274" r:id="rId9"/>
    <p:sldId id="264" r:id="rId10"/>
    <p:sldId id="272" r:id="rId11"/>
    <p:sldId id="273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A39C7C4-F5E7-4D09-9C39-3BBA1DD06DE2}">
          <p14:sldIdLst>
            <p14:sldId id="256"/>
            <p14:sldId id="265"/>
            <p14:sldId id="270"/>
            <p14:sldId id="266"/>
            <p14:sldId id="269"/>
            <p14:sldId id="259"/>
            <p14:sldId id="262"/>
            <p14:sldId id="274"/>
            <p14:sldId id="264"/>
            <p14:sldId id="272"/>
            <p14:sldId id="273"/>
          </p14:sldIdLst>
        </p14:section>
        <p14:section name="Untitled Section" id="{5175C7CF-CADC-432B-A8FB-AC4C91355E71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68" autoAdjust="0"/>
    <p:restoredTop sz="85522" autoAdjust="0"/>
  </p:normalViewPr>
  <p:slideViewPr>
    <p:cSldViewPr>
      <p:cViewPr varScale="1">
        <p:scale>
          <a:sx n="144" d="100"/>
          <a:sy n="144" d="100"/>
        </p:scale>
        <p:origin x="-2608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5951E5-EAF3-426C-AB32-85352E6E9D95}" type="datetimeFigureOut">
              <a:rPr lang="en-US" smtClean="0"/>
              <a:t>3/1/2020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A8632-5731-4CB2-B32F-2831D4A8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34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DA8632-5731-4CB2-B32F-2831D4A882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32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DA8632-5731-4CB2-B32F-2831D4A882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38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 similar, but details unknown. Not really sure what they did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DA8632-5731-4CB2-B32F-2831D4A882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14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3/1/2020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coinmarketcap.com/" TargetMode="Externa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hyperlink" Target="https://bigquery.cloud.google.com/table/bigquery-public-data:crypto_ethereum" TargetMode="External"/><Relationship Id="rId5" Type="http://schemas.openxmlformats.org/officeDocument/2006/relationships/hyperlink" Target="https://trends.google.com/trends/explore?date=today%205-y&amp;q=Ethereum" TargetMode="External"/><Relationship Id="rId4" Type="http://schemas.openxmlformats.org/officeDocument/2006/relationships/hyperlink" Target="https://www.kaggle.com/tencars/bitfinexdataset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ddit.com/r/CryptoCurrency/comments/7n47be/i_built_these_3_fundamental_valuation_models_for/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medium.com/@100trillionUSD/modeling-bitcoins-value-with-scarcity-91fa0fc03e25" TargetMode="Externa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hyperlink" Target="https://bitinfocharts.com/cryptocurrency-charts.html" TargetMode="External"/><Relationship Id="rId5" Type="http://schemas.openxmlformats.org/officeDocument/2006/relationships/hyperlink" Target="https://medium.com/google-cloud/plotting-ethereum-address-growth-chart-55cc0e7207b2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www.ischool.berkeley.edu/projects/2018/coinpredictor-one-stop-bitcoin-insights-tool" TargetMode="External"/><Relationship Id="rId9" Type="http://schemas.openxmlformats.org/officeDocument/2006/relationships/hyperlink" Target="https://royalsocietypublishing.org/doi/10.1098/rsif.2014.0623#RSIF20140623F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3.png"/><Relationship Id="rId5" Type="http://schemas.openxmlformats.org/officeDocument/2006/relationships/hyperlink" Target="https://github.com/JimmyNunnally/DATA_606" TargetMode="External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Cryptocurrency</a:t>
            </a:r>
            <a:r>
              <a:rPr lang="en-US" dirty="0" smtClean="0"/>
              <a:t> Pricing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Jimmy </a:t>
            </a:r>
            <a:r>
              <a:rPr lang="en-US" dirty="0" err="1" smtClean="0"/>
              <a:t>Nunnally</a:t>
            </a:r>
            <a:endParaRPr lang="en-US" dirty="0" smtClean="0"/>
          </a:p>
          <a:p>
            <a:r>
              <a:rPr lang="en-US" dirty="0" smtClean="0"/>
              <a:t>UMBC</a:t>
            </a:r>
          </a:p>
          <a:p>
            <a:r>
              <a:rPr lang="en-US" dirty="0" smtClean="0"/>
              <a:t>Data 606 Spring 2020</a:t>
            </a:r>
          </a:p>
          <a:p>
            <a:r>
              <a:rPr lang="en-US" dirty="0" smtClean="0"/>
              <a:t>Deliverable 2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59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54"/>
    </mc:Choice>
    <mc:Fallback xmlns="">
      <p:transition spd="slow" advTm="15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References: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www.kaggle.com/tencars/bitfinexdataset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trends.google.com/trends/explore?date=today%205-y&amp;q=Ethereum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bigquery.cloud.google.com/table/bigquery-public-data:crypto_ethereum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https://coinmarketcap.com/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032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7"/>
    </mc:Choice>
    <mc:Fallback>
      <p:transition spd="slow" advTm="2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www.ischool.berkeley.edu/projects/2018/coinpredictor-one-stop-bitcoin-insights-tool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medium.com/google-cloud/plotting-ethereum-address-growth-chart-55cc0e7207b2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bitinfocharts.com/cryptocurrency-charts.html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https://medium.com/@</a:t>
            </a:r>
            <a:r>
              <a:rPr lang="en-US" dirty="0" smtClean="0">
                <a:hlinkClick r:id="rId7"/>
              </a:rPr>
              <a:t>100trillionUSD/modeling-bitcoins-value-with-scarcity-91fa0fc03e25</a:t>
            </a:r>
            <a:endParaRPr lang="en-US" dirty="0" smtClean="0"/>
          </a:p>
          <a:p>
            <a:r>
              <a:rPr lang="en-US" dirty="0">
                <a:hlinkClick r:id="rId8"/>
              </a:rPr>
              <a:t>https://www.reddit.com/r/CryptoCurrency/comments/7n47be/i_built_these_3_fundamental_valuation_models_for</a:t>
            </a:r>
            <a:r>
              <a:rPr lang="en-US" dirty="0" smtClean="0">
                <a:hlinkClick r:id="rId8"/>
              </a:rPr>
              <a:t>/</a:t>
            </a:r>
            <a:endParaRPr lang="en-US" dirty="0" smtClean="0"/>
          </a:p>
          <a:p>
            <a:r>
              <a:rPr lang="en-US" dirty="0" smtClean="0">
                <a:hlinkClick r:id="rId9"/>
              </a:rPr>
              <a:t>https</a:t>
            </a:r>
            <a:r>
              <a:rPr lang="en-US" dirty="0">
                <a:hlinkClick r:id="rId9"/>
              </a:rPr>
              <a:t>://</a:t>
            </a:r>
            <a:r>
              <a:rPr lang="en-US" dirty="0" smtClean="0">
                <a:hlinkClick r:id="rId9"/>
              </a:rPr>
              <a:t>royalsocietypublishing.org/doi/10.1098/rsif.2014.0623#RSIF20140623F1</a:t>
            </a:r>
            <a:endParaRPr lang="en-US" dirty="0" smtClean="0"/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smtClean="0"/>
              <a:t>www.researchgate.net/publication/323141771_Predicting_short-term_Bitcoin_price_fluctuations_from_buy_and_sell_orders?enrichId=rgreq-c5c3e2551eac9650e731da8639be436f-XXX&amp;enrichSource=Y292ZXJQYWdlOzMyMzE0MTc3MTtBUzo1OTgzMTQwMTM3MDgyODhAMTUxOTY2MDU4NTI4OQ%3D%3D&amp;el=1_x_3</a:t>
            </a:r>
            <a:r>
              <a:rPr lang="en-US" dirty="0"/>
              <a:t>&amp;_</a:t>
            </a:r>
            <a:r>
              <a:rPr lang="en-US" dirty="0" smtClean="0"/>
              <a:t>esc=publicationCoverPdf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8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"/>
    </mc:Choice>
    <mc:Fallback xmlns="">
      <p:transition spd="slow" advTm="4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Recap/Data Update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Predicting short term pricing for </a:t>
            </a:r>
            <a:r>
              <a:rPr lang="en-US" dirty="0" err="1" smtClean="0"/>
              <a:t>Ethereum</a:t>
            </a:r>
            <a:endParaRPr lang="en-US" dirty="0" smtClean="0"/>
          </a:p>
          <a:p>
            <a:r>
              <a:rPr lang="en-US" dirty="0" smtClean="0"/>
              <a:t>Pulled from numerous sources:</a:t>
            </a:r>
          </a:p>
          <a:p>
            <a:pPr lvl="1"/>
            <a:r>
              <a:rPr lang="en-US" dirty="0" smtClean="0"/>
              <a:t>A </a:t>
            </a:r>
            <a:r>
              <a:rPr lang="en-US" dirty="0" smtClean="0"/>
              <a:t>collection </a:t>
            </a:r>
            <a:r>
              <a:rPr lang="en-US" dirty="0" smtClean="0"/>
              <a:t>from </a:t>
            </a:r>
            <a:r>
              <a:rPr lang="en-US" dirty="0" err="1" smtClean="0"/>
              <a:t>Bitfinex</a:t>
            </a:r>
            <a:r>
              <a:rPr lang="en-US" dirty="0" smtClean="0"/>
              <a:t> (primary focus)</a:t>
            </a:r>
          </a:p>
          <a:p>
            <a:pPr lvl="2"/>
            <a:r>
              <a:rPr lang="en-US" dirty="0" smtClean="0"/>
              <a:t>60sec collection </a:t>
            </a:r>
            <a:r>
              <a:rPr lang="en-US" dirty="0" smtClean="0"/>
              <a:t>rate</a:t>
            </a:r>
          </a:p>
          <a:p>
            <a:pPr lvl="2"/>
            <a:r>
              <a:rPr lang="en-US" dirty="0" smtClean="0"/>
              <a:t>Computationally expensive due to high granularity</a:t>
            </a:r>
            <a:endParaRPr lang="en-US" dirty="0" smtClean="0"/>
          </a:p>
          <a:p>
            <a:pPr lvl="1"/>
            <a:r>
              <a:rPr lang="en-US" dirty="0" err="1" smtClean="0"/>
              <a:t>Ethereum</a:t>
            </a:r>
            <a:r>
              <a:rPr lang="en-US" dirty="0" smtClean="0"/>
              <a:t> </a:t>
            </a:r>
            <a:r>
              <a:rPr lang="en-US" dirty="0" err="1" smtClean="0"/>
              <a:t>Blockchain</a:t>
            </a:r>
            <a:endParaRPr lang="en-US" dirty="0" smtClean="0"/>
          </a:p>
          <a:p>
            <a:pPr lvl="2"/>
            <a:r>
              <a:rPr lang="en-US" dirty="0" smtClean="0"/>
              <a:t>Full </a:t>
            </a:r>
            <a:r>
              <a:rPr lang="en-US" dirty="0" err="1" smtClean="0"/>
              <a:t>blockchain</a:t>
            </a:r>
            <a:r>
              <a:rPr lang="en-US" dirty="0" smtClean="0"/>
              <a:t> accessed from Google Big query</a:t>
            </a:r>
          </a:p>
          <a:p>
            <a:pPr lvl="2"/>
            <a:r>
              <a:rPr lang="en-US" dirty="0" smtClean="0"/>
              <a:t>Retrieved CSV’s from above </a:t>
            </a:r>
            <a:r>
              <a:rPr lang="en-US" dirty="0" smtClean="0"/>
              <a:t>source</a:t>
            </a:r>
          </a:p>
          <a:p>
            <a:pPr lvl="2"/>
            <a:r>
              <a:rPr lang="en-US" dirty="0" smtClean="0"/>
              <a:t>Over 700Million rows from transaction table</a:t>
            </a:r>
            <a:endParaRPr lang="en-US" dirty="0" smtClean="0"/>
          </a:p>
          <a:p>
            <a:pPr lvl="1"/>
            <a:r>
              <a:rPr lang="en-US" dirty="0" smtClean="0"/>
              <a:t>Aggregate pricing data from </a:t>
            </a:r>
            <a:r>
              <a:rPr lang="en-US" dirty="0" err="1" smtClean="0"/>
              <a:t>coinmarket</a:t>
            </a:r>
            <a:r>
              <a:rPr lang="en-US" dirty="0" smtClean="0"/>
              <a:t> </a:t>
            </a:r>
            <a:r>
              <a:rPr lang="en-US" dirty="0" smtClean="0"/>
              <a:t>cap</a:t>
            </a:r>
          </a:p>
          <a:p>
            <a:r>
              <a:rPr lang="en-US" dirty="0" smtClean="0"/>
              <a:t>Google trend data</a:t>
            </a:r>
            <a:endParaRPr lang="en-US" dirty="0" smtClean="0"/>
          </a:p>
          <a:p>
            <a:pPr lvl="1"/>
            <a:endParaRPr lang="en-US" dirty="0" smtClean="0"/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642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957"/>
    </mc:Choice>
    <mc:Fallback>
      <p:transition spd="slow" advTm="67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Exploratory data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 level </a:t>
            </a:r>
            <a:r>
              <a:rPr lang="en-US" dirty="0" err="1" smtClean="0"/>
              <a:t>Etheream</a:t>
            </a:r>
            <a:r>
              <a:rPr lang="en-US" dirty="0" smtClean="0"/>
              <a:t> details, for full EDA please see the notebook at: </a:t>
            </a:r>
            <a:r>
              <a:rPr lang="en-US" sz="2400" dirty="0" smtClean="0">
                <a:hlinkClick r:id="rId5"/>
              </a:rPr>
              <a:t>https</a:t>
            </a:r>
            <a:r>
              <a:rPr lang="en-US" sz="2400" dirty="0">
                <a:hlinkClick r:id="rId5"/>
              </a:rPr>
              <a:t>://github.com/JimmyNunnally/DATA_606</a:t>
            </a:r>
            <a:endParaRPr lang="en-US" sz="2400" dirty="0" smtClean="0"/>
          </a:p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52800"/>
            <a:ext cx="4495800" cy="1266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882" y="3352800"/>
            <a:ext cx="4600553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28309"/>
            <a:ext cx="4495800" cy="2215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6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723"/>
    </mc:Choice>
    <mc:Fallback xmlns="">
      <p:transition spd="slow" advTm="45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001000" cy="1066800"/>
          </a:xfrm>
        </p:spPr>
        <p:txBody>
          <a:bodyPr/>
          <a:lstStyle/>
          <a:p>
            <a:r>
              <a:rPr lang="en-US" dirty="0" smtClean="0"/>
              <a:t>Currency Pairs</a:t>
            </a:r>
            <a:endParaRPr lang="en-US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9" y="1019020"/>
            <a:ext cx="5131369" cy="3400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09600" y="4648200"/>
            <a:ext cx="502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Other </a:t>
            </a:r>
            <a:r>
              <a:rPr lang="en-US" dirty="0" err="1" smtClean="0"/>
              <a:t>cyptocurrencies</a:t>
            </a:r>
            <a:r>
              <a:rPr lang="en-US" dirty="0" smtClean="0"/>
              <a:t> correlation weakens to </a:t>
            </a:r>
            <a:r>
              <a:rPr lang="en-US" dirty="0" err="1" smtClean="0"/>
              <a:t>Ethereum</a:t>
            </a:r>
            <a:r>
              <a:rPr lang="en-US" dirty="0" smtClean="0"/>
              <a:t> the further away we get from </a:t>
            </a:r>
            <a:r>
              <a:rPr lang="en-US" dirty="0" err="1" smtClean="0"/>
              <a:t>Ethereum’s</a:t>
            </a:r>
            <a:r>
              <a:rPr lang="en-US" dirty="0" smtClean="0"/>
              <a:t> market cap. The </a:t>
            </a:r>
            <a:r>
              <a:rPr lang="en-US" dirty="0" smtClean="0"/>
              <a:t>figure to the right</a:t>
            </a:r>
            <a:r>
              <a:rPr lang="en-US" dirty="0" smtClean="0"/>
              <a:t> shows </a:t>
            </a:r>
            <a:r>
              <a:rPr lang="en-US" dirty="0" smtClean="0"/>
              <a:t>the market caps of the top 7 </a:t>
            </a:r>
            <a:r>
              <a:rPr lang="en-US" dirty="0" err="1" smtClean="0"/>
              <a:t>cryptos</a:t>
            </a:r>
            <a:endParaRPr lang="en-US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4572000"/>
            <a:ext cx="3352550" cy="175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600200" y="4191000"/>
            <a:ext cx="7086600" cy="1935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6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385"/>
    </mc:Choice>
    <mc:Fallback>
      <p:transition spd="slow" advTm="65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interesting findings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07" y="2286000"/>
            <a:ext cx="3272357" cy="182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8600" y="424953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Spike due to DDOS attack</a:t>
            </a: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2286000"/>
            <a:ext cx="2722528" cy="182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505200" y="4267200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Spikes are during </a:t>
            </a:r>
            <a:r>
              <a:rPr lang="en-US" dirty="0" err="1" smtClean="0"/>
              <a:t>bullruns</a:t>
            </a:r>
            <a:endParaRPr 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2293730"/>
            <a:ext cx="2667000" cy="1867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248400" y="4419600"/>
            <a:ext cx="2667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Transaction fees correlate with price, can they predict change in price? </a:t>
            </a:r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22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30"/>
    </mc:Choice>
    <mc:Fallback xmlns="">
      <p:transition spd="slow" advTm="60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 projects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a lot!</a:t>
            </a:r>
          </a:p>
          <a:p>
            <a:pPr lvl="1"/>
            <a:r>
              <a:rPr lang="en-US" dirty="0" smtClean="0"/>
              <a:t>They are professional, mainly done by </a:t>
            </a:r>
            <a:r>
              <a:rPr lang="en-US" dirty="0" err="1" smtClean="0"/>
              <a:t>fintech</a:t>
            </a:r>
            <a:r>
              <a:rPr lang="en-US" dirty="0" smtClean="0"/>
              <a:t> firms or research institutions (links at the end)</a:t>
            </a:r>
          </a:p>
          <a:p>
            <a:pPr lvl="1"/>
            <a:r>
              <a:rPr lang="en-US" dirty="0" err="1" smtClean="0"/>
              <a:t>Fintech</a:t>
            </a:r>
            <a:r>
              <a:rPr lang="en-US" dirty="0" smtClean="0"/>
              <a:t> crypto pricing models are typically locked behind a steep </a:t>
            </a:r>
            <a:r>
              <a:rPr lang="en-US" dirty="0" err="1" smtClean="0"/>
              <a:t>paywall</a:t>
            </a:r>
            <a:endParaRPr lang="en-US" dirty="0" smtClean="0"/>
          </a:p>
          <a:p>
            <a:pPr lvl="1"/>
            <a:r>
              <a:rPr lang="en-US" dirty="0" smtClean="0"/>
              <a:t>There is a lot to learn from some of the research papers</a:t>
            </a:r>
          </a:p>
          <a:p>
            <a:pPr lvl="1"/>
            <a:r>
              <a:rPr lang="en-US" dirty="0" smtClean="0"/>
              <a:t>None of the projects link to the data…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78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86"/>
    </mc:Choice>
    <mc:Fallback>
      <p:transition spd="slow" advTm="45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Comparable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</a:t>
            </a:r>
            <a:r>
              <a:rPr lang="en-US" b="1" dirty="0"/>
              <a:t>The digital traces of bubbles: feedback cycles between socio-economic signals in the </a:t>
            </a:r>
            <a:r>
              <a:rPr lang="en-US" b="1" dirty="0" err="1"/>
              <a:t>Bitcoin</a:t>
            </a:r>
            <a:r>
              <a:rPr lang="en-US" b="1" dirty="0"/>
              <a:t> </a:t>
            </a:r>
            <a:r>
              <a:rPr lang="en-US" b="1" dirty="0" smtClean="0"/>
              <a:t>economy”</a:t>
            </a:r>
          </a:p>
          <a:p>
            <a:r>
              <a:rPr lang="en-US" dirty="0" smtClean="0"/>
              <a:t>Pulled social media data and aggregated exchange data</a:t>
            </a:r>
          </a:p>
          <a:p>
            <a:r>
              <a:rPr lang="en-US" dirty="0" smtClean="0"/>
              <a:t>“</a:t>
            </a:r>
            <a:r>
              <a:rPr lang="en-US" dirty="0"/>
              <a:t>This combined analysis reveals two positive feedback loops: a reinforcement cycle between search volume, word of mouth and price (social cycle), and a second cycle between search volume, number of new users and price (user adoption cycle). </a:t>
            </a:r>
            <a:r>
              <a:rPr lang="en-US" dirty="0" smtClean="0"/>
              <a:t>”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70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53"/>
    </mc:Choice>
    <mc:Fallback xmlns="">
      <p:transition spd="slow" advTm="52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Comparable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“Predicting </a:t>
            </a:r>
            <a:r>
              <a:rPr lang="en-US" b="1" dirty="0"/>
              <a:t>short-term </a:t>
            </a:r>
            <a:r>
              <a:rPr lang="en-US" b="1" dirty="0" err="1"/>
              <a:t>Bitcoin</a:t>
            </a:r>
            <a:r>
              <a:rPr lang="en-US" b="1" dirty="0"/>
              <a:t> price fluctuations from buy and sell </a:t>
            </a:r>
            <a:r>
              <a:rPr lang="en-US" b="1" dirty="0" smtClean="0"/>
              <a:t>orders”</a:t>
            </a:r>
          </a:p>
          <a:p>
            <a:r>
              <a:rPr lang="en-US" dirty="0" smtClean="0"/>
              <a:t>This study used data from the </a:t>
            </a:r>
            <a:r>
              <a:rPr lang="en-US" dirty="0" err="1" smtClean="0"/>
              <a:t>Okcoin</a:t>
            </a:r>
            <a:r>
              <a:rPr lang="en-US" dirty="0" smtClean="0"/>
              <a:t> exchange.</a:t>
            </a:r>
          </a:p>
          <a:p>
            <a:pPr lvl="1"/>
            <a:r>
              <a:rPr lang="en-US" dirty="0" smtClean="0"/>
              <a:t>Hourly collection rate</a:t>
            </a:r>
          </a:p>
          <a:p>
            <a:pPr lvl="1"/>
            <a:r>
              <a:rPr lang="en-US" dirty="0" smtClean="0"/>
              <a:t>Bid/Ask and volume plus derived calculations</a:t>
            </a:r>
          </a:p>
          <a:p>
            <a:r>
              <a:rPr lang="en-US" dirty="0" smtClean="0"/>
              <a:t>Built numerous models from multiple methods</a:t>
            </a:r>
          </a:p>
          <a:p>
            <a:r>
              <a:rPr lang="en-US" dirty="0" smtClean="0"/>
              <a:t>Claims some measure of success with a recommendation to use </a:t>
            </a:r>
            <a:r>
              <a:rPr lang="en-US" dirty="0"/>
              <a:t>Extreme Gradient </a:t>
            </a:r>
            <a:r>
              <a:rPr lang="en-US" dirty="0" smtClean="0"/>
              <a:t>Tree for machine learning</a:t>
            </a:r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09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59"/>
    </mc:Choice>
    <mc:Fallback xmlns="">
      <p:transition spd="slow" advTm="39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Honorable mention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Coinpredictor</a:t>
            </a:r>
            <a:r>
              <a:rPr lang="en-US" dirty="0" smtClean="0"/>
              <a:t>: A 2018 4 person Berkley capstone project</a:t>
            </a:r>
          </a:p>
          <a:p>
            <a:pPr lvl="1"/>
            <a:r>
              <a:rPr lang="en-US" dirty="0" smtClean="0"/>
              <a:t>As best as I can tell the model displayed on their site is no longer operational</a:t>
            </a:r>
          </a:p>
          <a:p>
            <a:pPr lvl="1"/>
            <a:r>
              <a:rPr lang="en-US" dirty="0" smtClean="0"/>
              <a:t>They did have some useful explanations in their PowerPoint</a:t>
            </a:r>
          </a:p>
          <a:p>
            <a:pPr lvl="1"/>
            <a:r>
              <a:rPr lang="en-US" dirty="0" smtClean="0"/>
              <a:t>Inputs similar to my dataset</a:t>
            </a:r>
          </a:p>
          <a:p>
            <a:pPr lvl="1"/>
            <a:r>
              <a:rPr lang="en-US" dirty="0" smtClean="0"/>
              <a:t>They used random-forest for prediction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3505200"/>
            <a:ext cx="2819400" cy="2517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19800" y="5932557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 inputs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8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093"/>
    </mc:Choice>
    <mc:Fallback xmlns="">
      <p:transition spd="slow" advTm="41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5900</TotalTime>
  <Words>439</Words>
  <Application>Microsoft Office PowerPoint</Application>
  <PresentationFormat>On-screen Show (4:3)</PresentationFormat>
  <Paragraphs>67</Paragraphs>
  <Slides>11</Slides>
  <Notes>3</Notes>
  <HiddenSlides>0</HiddenSlides>
  <MMClips>11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Executive</vt:lpstr>
      <vt:lpstr>Cryptocurrency Pricing</vt:lpstr>
      <vt:lpstr>Recap/Data Update</vt:lpstr>
      <vt:lpstr>Exploratory data analysis</vt:lpstr>
      <vt:lpstr>Currency Pairs</vt:lpstr>
      <vt:lpstr>Other interesting findings</vt:lpstr>
      <vt:lpstr>Similar projects </vt:lpstr>
      <vt:lpstr>Comparable #1</vt:lpstr>
      <vt:lpstr>Comparable #2</vt:lpstr>
      <vt:lpstr>Honorable mention</vt:lpstr>
      <vt:lpstr>References: Data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Jimmy</dc:creator>
  <cp:lastModifiedBy>Jimmy</cp:lastModifiedBy>
  <cp:revision>60</cp:revision>
  <dcterms:created xsi:type="dcterms:W3CDTF">2006-08-16T00:00:00Z</dcterms:created>
  <dcterms:modified xsi:type="dcterms:W3CDTF">2020-03-02T03:16:59Z</dcterms:modified>
</cp:coreProperties>
</file>

<file path=docProps/thumbnail.jpeg>
</file>